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87" r:id="rId2"/>
    <p:sldId id="311" r:id="rId3"/>
    <p:sldId id="314" r:id="rId4"/>
    <p:sldId id="315" r:id="rId5"/>
    <p:sldId id="321" r:id="rId6"/>
    <p:sldId id="322" r:id="rId7"/>
    <p:sldId id="326"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689"/>
    <a:srgbClr val="CA929B"/>
    <a:srgbClr val="F97227"/>
    <a:srgbClr val="C15FC3"/>
    <a:srgbClr val="0D3047"/>
    <a:srgbClr val="0B2B41"/>
    <a:srgbClr val="114263"/>
    <a:srgbClr val="401918"/>
    <a:srgbClr val="731F1C"/>
    <a:srgbClr val="AB6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89" autoAdjust="0"/>
  </p:normalViewPr>
  <p:slideViewPr>
    <p:cSldViewPr snapToGrid="0">
      <p:cViewPr varScale="1">
        <p:scale>
          <a:sx n="104" d="100"/>
          <a:sy n="104" d="100"/>
        </p:scale>
        <p:origin x="132" y="186"/>
      </p:cViewPr>
      <p:guideLst>
        <p:guide orient="horz" pos="2160"/>
        <p:guide pos="3864"/>
        <p:guide pos="408"/>
        <p:guide orient="horz" pos="432"/>
        <p:guide pos="7272"/>
      </p:guideLst>
    </p:cSldViewPr>
  </p:slideViewPr>
  <p:notesTextViewPr>
    <p:cViewPr>
      <p:scale>
        <a:sx n="3" d="2"/>
        <a:sy n="3" d="2"/>
      </p:scale>
      <p:origin x="0" y="0"/>
    </p:cViewPr>
  </p:notesTextViewPr>
  <p:notesViewPr>
    <p:cSldViewPr snapToGrid="0">
      <p:cViewPr varScale="1">
        <p:scale>
          <a:sx n="82" d="100"/>
          <a:sy n="82" d="100"/>
        </p:scale>
        <p:origin x="31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1D01A-5516-4E1C-9A6D-D9EF8C203FB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B0087A2D-9F8F-45E9-B127-C2407E79536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834338A-2C54-48B6-A869-F1523EB17642}" type="datetimeFigureOut">
              <a:rPr lang="en-US" smtClean="0"/>
              <a:t>8/23/2024</a:t>
            </a:fld>
            <a:endParaRPr lang="en-US" dirty="0"/>
          </a:p>
        </p:txBody>
      </p:sp>
      <p:sp>
        <p:nvSpPr>
          <p:cNvPr id="4" name="Footer Placeholder 3">
            <a:extLst>
              <a:ext uri="{FF2B5EF4-FFF2-40B4-BE49-F238E27FC236}">
                <a16:creationId xmlns:a16="http://schemas.microsoft.com/office/drawing/2014/main" id="{60515058-9F03-4AC5-A723-3D23E277200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86E583C-77B5-479A-A9CA-17DC816BC65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F3D57C9-54A6-4BAA-A5CD-C535F9370C4B}" type="slidenum">
              <a:rPr lang="en-US" smtClean="0"/>
              <a:t>‹#›</a:t>
            </a:fld>
            <a:endParaRPr lang="en-US" dirty="0"/>
          </a:p>
        </p:txBody>
      </p:sp>
    </p:spTree>
    <p:extLst>
      <p:ext uri="{BB962C8B-B14F-4D97-AF65-F5344CB8AC3E}">
        <p14:creationId xmlns:p14="http://schemas.microsoft.com/office/powerpoint/2010/main" val="212036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7205A9-A302-429C-8AB8-C362C4362DF4}" type="datetimeFigureOut">
              <a:rPr lang="en-US" smtClean="0"/>
              <a:t>8/23/2024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BF82289-BCFD-4053-9D06-A9140C63A457}" type="slidenum">
              <a:rPr lang="en-US" smtClean="0"/>
              <a:t>‹#›</a:t>
            </a:fld>
            <a:endParaRPr lang="en-US" dirty="0"/>
          </a:p>
        </p:txBody>
      </p:sp>
    </p:spTree>
    <p:extLst>
      <p:ext uri="{BB962C8B-B14F-4D97-AF65-F5344CB8AC3E}">
        <p14:creationId xmlns:p14="http://schemas.microsoft.com/office/powerpoint/2010/main" val="144947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Kim will open the meetings with a short welcome and introduce herself and Cresta on behalf of ACEA and quickly transition to the next slide.</a:t>
            </a:r>
          </a:p>
        </p:txBody>
      </p:sp>
      <p:sp>
        <p:nvSpPr>
          <p:cNvPr id="4" name="Slide Number Placeholder 3"/>
          <p:cNvSpPr>
            <a:spLocks noGrp="1"/>
          </p:cNvSpPr>
          <p:nvPr>
            <p:ph type="sldNum" sz="quarter" idx="5"/>
          </p:nvPr>
        </p:nvSpPr>
        <p:spPr/>
        <p:txBody>
          <a:bodyPr/>
          <a:lstStyle/>
          <a:p>
            <a:fld id="{6BF82289-BCFD-4053-9D06-A9140C63A457}" type="slidenum">
              <a:rPr lang="en-US" smtClean="0"/>
              <a:t>1</a:t>
            </a:fld>
            <a:endParaRPr lang="en-US" dirty="0"/>
          </a:p>
        </p:txBody>
      </p:sp>
    </p:spTree>
    <p:extLst>
      <p:ext uri="{BB962C8B-B14F-4D97-AF65-F5344CB8AC3E}">
        <p14:creationId xmlns:p14="http://schemas.microsoft.com/office/powerpoint/2010/main" val="48933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Once Cresta is introduced, she can cover the information about the ACEA Units, then introduce Dan, who can introduce Tonya, who can then introduce Sarah.</a:t>
            </a:r>
          </a:p>
          <a:p>
            <a:endParaRPr lang="en-US" sz="2000" b="1" dirty="0"/>
          </a:p>
          <a:p>
            <a:r>
              <a:rPr lang="en-US" sz="2000" b="1" dirty="0"/>
              <a:t>Sarah can introduce Carroll Braun of AFSCME, who can introduce their unit leaders.</a:t>
            </a:r>
          </a:p>
        </p:txBody>
      </p:sp>
      <p:sp>
        <p:nvSpPr>
          <p:cNvPr id="4" name="Slide Number Placeholder 3"/>
          <p:cNvSpPr>
            <a:spLocks noGrp="1"/>
          </p:cNvSpPr>
          <p:nvPr>
            <p:ph type="sldNum" sz="quarter" idx="5"/>
          </p:nvPr>
        </p:nvSpPr>
        <p:spPr/>
        <p:txBody>
          <a:bodyPr/>
          <a:lstStyle/>
          <a:p>
            <a:fld id="{6BF82289-BCFD-4053-9D06-A9140C63A457}" type="slidenum">
              <a:rPr lang="en-US" smtClean="0"/>
              <a:t>2</a:t>
            </a:fld>
            <a:endParaRPr lang="en-US" dirty="0"/>
          </a:p>
        </p:txBody>
      </p:sp>
    </p:spTree>
    <p:extLst>
      <p:ext uri="{BB962C8B-B14F-4D97-AF65-F5344CB8AC3E}">
        <p14:creationId xmlns:p14="http://schemas.microsoft.com/office/powerpoint/2010/main" val="77255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Dan??  Do you want to discuss these items and our position that health insurance is negotiable???  </a:t>
            </a:r>
          </a:p>
        </p:txBody>
      </p:sp>
      <p:sp>
        <p:nvSpPr>
          <p:cNvPr id="4" name="Slide Number Placeholder 3"/>
          <p:cNvSpPr>
            <a:spLocks noGrp="1"/>
          </p:cNvSpPr>
          <p:nvPr>
            <p:ph type="sldNum" sz="quarter" idx="5"/>
          </p:nvPr>
        </p:nvSpPr>
        <p:spPr/>
        <p:txBody>
          <a:bodyPr/>
          <a:lstStyle/>
          <a:p>
            <a:fld id="{6BF82289-BCFD-4053-9D06-A9140C63A457}" type="slidenum">
              <a:rPr lang="en-US" smtClean="0"/>
              <a:t>3</a:t>
            </a:fld>
            <a:endParaRPr lang="en-US" dirty="0"/>
          </a:p>
        </p:txBody>
      </p:sp>
    </p:spTree>
    <p:extLst>
      <p:ext uri="{BB962C8B-B14F-4D97-AF65-F5344CB8AC3E}">
        <p14:creationId xmlns:p14="http://schemas.microsoft.com/office/powerpoint/2010/main" val="1362523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solidFill>
                  <a:prstClr val="black"/>
                </a:solidFill>
                <a:latin typeface="Calibri" panose="020F0502020204030204"/>
              </a:rPr>
              <a:t>Sarah? shares our dismay and frustration with lack of transparency until this late date. She further explains that while it was not our doing that presented the current situation, we began to collaborate as unions to determine what was the best path forward for all of our members. </a:t>
            </a:r>
            <a:endParaRPr lang="en-US" sz="2000" b="1" dirty="0"/>
          </a:p>
          <a:p>
            <a:endParaRPr lang="en-US" sz="2000" b="1" dirty="0"/>
          </a:p>
        </p:txBody>
      </p:sp>
      <p:sp>
        <p:nvSpPr>
          <p:cNvPr id="4" name="Slide Number Placeholder 3"/>
          <p:cNvSpPr>
            <a:spLocks noGrp="1"/>
          </p:cNvSpPr>
          <p:nvPr>
            <p:ph type="sldNum" sz="quarter" idx="5"/>
          </p:nvPr>
        </p:nvSpPr>
        <p:spPr/>
        <p:txBody>
          <a:bodyPr/>
          <a:lstStyle/>
          <a:p>
            <a:fld id="{6BF82289-BCFD-4053-9D06-A9140C63A457}" type="slidenum">
              <a:rPr lang="en-US" smtClean="0"/>
              <a:t>4</a:t>
            </a:fld>
            <a:endParaRPr lang="en-US" dirty="0"/>
          </a:p>
        </p:txBody>
      </p:sp>
    </p:spTree>
    <p:extLst>
      <p:ext uri="{BB962C8B-B14F-4D97-AF65-F5344CB8AC3E}">
        <p14:creationId xmlns:p14="http://schemas.microsoft.com/office/powerpoint/2010/main" val="52607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700" b="1" dirty="0"/>
              <a:t>Dan can continue to share.</a:t>
            </a:r>
          </a:p>
        </p:txBody>
      </p:sp>
      <p:sp>
        <p:nvSpPr>
          <p:cNvPr id="4" name="Slide Number Placeholder 3"/>
          <p:cNvSpPr>
            <a:spLocks noGrp="1"/>
          </p:cNvSpPr>
          <p:nvPr>
            <p:ph type="sldNum" sz="quarter" idx="5"/>
          </p:nvPr>
        </p:nvSpPr>
        <p:spPr/>
        <p:txBody>
          <a:bodyPr/>
          <a:lstStyle/>
          <a:p>
            <a:fld id="{6BF82289-BCFD-4053-9D06-A9140C63A457}" type="slidenum">
              <a:rPr lang="en-US" smtClean="0"/>
              <a:t>5</a:t>
            </a:fld>
            <a:endParaRPr lang="en-US" dirty="0"/>
          </a:p>
        </p:txBody>
      </p:sp>
    </p:spTree>
    <p:extLst>
      <p:ext uri="{BB962C8B-B14F-4D97-AF65-F5344CB8AC3E}">
        <p14:creationId xmlns:p14="http://schemas.microsoft.com/office/powerpoint/2010/main" val="236697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Carroll (or Kevin?):  These are the official calculations shared by the ACPS Finance Department regarding the PER PAY increase for ACPS employees based on the various coverage plans.  </a:t>
            </a:r>
          </a:p>
          <a:p>
            <a:endParaRPr lang="en-US" sz="1800" b="1" dirty="0"/>
          </a:p>
          <a:p>
            <a:r>
              <a:rPr lang="en-US" sz="1800" b="1" dirty="0"/>
              <a:t>You may want to once again stress that while the employee contributions have increased 22%, so has the BOE’s, and which increase totals approximately $3.2 million in additional benefits for our members.</a:t>
            </a:r>
          </a:p>
        </p:txBody>
      </p:sp>
      <p:sp>
        <p:nvSpPr>
          <p:cNvPr id="4" name="Slide Number Placeholder 3"/>
          <p:cNvSpPr>
            <a:spLocks noGrp="1"/>
          </p:cNvSpPr>
          <p:nvPr>
            <p:ph type="sldNum" sz="quarter" idx="5"/>
          </p:nvPr>
        </p:nvSpPr>
        <p:spPr/>
        <p:txBody>
          <a:bodyPr/>
          <a:lstStyle/>
          <a:p>
            <a:fld id="{6BF82289-BCFD-4053-9D06-A9140C63A457}" type="slidenum">
              <a:rPr lang="en-US" smtClean="0"/>
              <a:t>6</a:t>
            </a:fld>
            <a:endParaRPr lang="en-US" dirty="0"/>
          </a:p>
        </p:txBody>
      </p:sp>
    </p:spTree>
    <p:extLst>
      <p:ext uri="{BB962C8B-B14F-4D97-AF65-F5344CB8AC3E}">
        <p14:creationId xmlns:p14="http://schemas.microsoft.com/office/powerpoint/2010/main" val="384862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Kim will do the wrap up. </a:t>
            </a:r>
          </a:p>
        </p:txBody>
      </p:sp>
      <p:sp>
        <p:nvSpPr>
          <p:cNvPr id="4" name="Slide Number Placeholder 3"/>
          <p:cNvSpPr>
            <a:spLocks noGrp="1"/>
          </p:cNvSpPr>
          <p:nvPr>
            <p:ph type="sldNum" sz="quarter" idx="5"/>
          </p:nvPr>
        </p:nvSpPr>
        <p:spPr/>
        <p:txBody>
          <a:bodyPr/>
          <a:lstStyle/>
          <a:p>
            <a:fld id="{6BF82289-BCFD-4053-9D06-A9140C63A457}" type="slidenum">
              <a:rPr lang="en-US" smtClean="0"/>
              <a:t>7</a:t>
            </a:fld>
            <a:endParaRPr lang="en-US" dirty="0"/>
          </a:p>
        </p:txBody>
      </p:sp>
    </p:spTree>
    <p:extLst>
      <p:ext uri="{BB962C8B-B14F-4D97-AF65-F5344CB8AC3E}">
        <p14:creationId xmlns:p14="http://schemas.microsoft.com/office/powerpoint/2010/main" val="351263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noProof="0" dirty="0"/>
              <a:t>Insert Image</a:t>
            </a:r>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noProof="0"/>
              <a:t>TITLE</a:t>
            </a:r>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noProof="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noProof="0"/>
              <a:t>Click to edit Master title style</a:t>
            </a:r>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noProof="0" dirty="0"/>
              <a:t>Insert Image</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noProof="0"/>
              <a:t>Click to edit Master title style</a:t>
            </a:r>
            <a:endParaRPr lang="en-US" noProof="0"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noProof="0" dirty="0"/>
              <a:t>Insert Image</a:t>
            </a:r>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noProof="0" dirty="0"/>
              <a:t>Insert Image</a:t>
            </a:r>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noProof="0"/>
              <a:t>TITLE</a:t>
            </a:r>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noProof="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noProof="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noProof="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noProof="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noProof="0"/>
              <a:t>Icon</a:t>
            </a:r>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noProof="0"/>
              <a:t>Icon</a:t>
            </a:r>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noProof="0"/>
              <a:t>Icon</a:t>
            </a:r>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noProof="0"/>
              <a:t>Icon</a:t>
            </a:r>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noProof="0"/>
              <a:t>TITLE</a:t>
            </a:r>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noProof="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noProof="0"/>
              <a:t>TITLE</a:t>
            </a:r>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noProof="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noProof="0"/>
              <a:t>Click to edit Master title style</a:t>
            </a:r>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noProof="0"/>
              <a:t>Click to edit Master title style</a:t>
            </a:r>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noProof="0"/>
              <a:t>Click to edit Master title style</a:t>
            </a:r>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noProof="0" dirty="0"/>
              <a:t>Insert Image</a:t>
            </a:r>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noProof="0"/>
              <a:t>TITLE</a:t>
            </a:r>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noProof="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noProof="0" dirty="0"/>
              <a:t>Insert Image</a:t>
            </a:r>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noProof="0"/>
              <a:t>TITLE</a:t>
            </a:r>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noProof="0"/>
              <a:t>Subtitle</a:t>
            </a:r>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noProof="0" dirty="0"/>
              <a:t>Insert Image</a:t>
            </a:r>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noProof="0"/>
              <a:t>Click to 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noProof="0" dirty="0"/>
              <a:t>Insert Image</a:t>
            </a:r>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noProof="0"/>
              <a:t>Click to edit Master title style</a:t>
            </a:r>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noProof="0"/>
              <a:t>Icon</a:t>
            </a:r>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noProof="0"/>
              <a:t>Icon</a:t>
            </a:r>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noProof="0" dirty="0"/>
              <a:t>Insert Image</a:t>
            </a:r>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noProof="0"/>
              <a:t>Click to edit Master title style</a:t>
            </a:r>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noProof="0"/>
              <a:t>Click to 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noProof="0" dirty="0"/>
              <a:t>Insert Image</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noProof="0"/>
              <a:t>Click to 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noProof="0"/>
              <a:t>Click to edit Master title style</a:t>
            </a:r>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noProof="0"/>
              <a:t>Click to 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noProof="0" dirty="0"/>
              <a:t>Insert Image</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noProof="0"/>
              <a:t>Click to 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noProof="0"/>
              <a:t>Click to edit Master title style</a:t>
            </a:r>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noProof="0"/>
              <a:t>Icon</a:t>
            </a:r>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noProof="0" smtClean="0"/>
              <a:pPr algn="ctr"/>
              <a:t>‹#›</a:t>
            </a:fld>
            <a:endParaRPr lang="en-US" noProof="0"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noProof="0"/>
              <a:t>Click to 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noProof="0"/>
              <a:t>Click to edit Master title style</a:t>
            </a:r>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noProof="0"/>
              <a:t>Icon</a:t>
            </a:r>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US" sz="1200" noProof="0" smtClean="0">
                <a:solidFill>
                  <a:schemeClr val="bg1"/>
                </a:solidFill>
              </a:rPr>
              <a:pPr algn="ctr"/>
              <a:t>‹#›</a:t>
            </a:fld>
            <a:endParaRPr lang="en-US" sz="1200" noProof="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US" noProof="0" smtClean="0"/>
              <a:pPr algn="ctr"/>
              <a:t>‹#›</a:t>
            </a:fld>
            <a:endParaRPr lang="en-US" noProof="0"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investopedia.com/terms/f/flexiblespendingaccount.asp"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8" Type="http://schemas.openxmlformats.org/officeDocument/2006/relationships/hyperlink" Target="mailto:cbraun@afscmemd.org" TargetMode="External"/><Relationship Id="rId3" Type="http://schemas.openxmlformats.org/officeDocument/2006/relationships/hyperlink" Target="mailto:ksloane@mseanea.org" TargetMode="External"/><Relationship Id="rId7" Type="http://schemas.openxmlformats.org/officeDocument/2006/relationships/hyperlink" Target="mailto:dbesseck@mseanea.org"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hyperlink" Target="mailto:tdetrick-grove@mseanea.org" TargetMode="External"/><Relationship Id="rId5" Type="http://schemas.openxmlformats.org/officeDocument/2006/relationships/image" Target="../media/image2.png"/><Relationship Id="rId10" Type="http://schemas.openxmlformats.org/officeDocument/2006/relationships/image" Target="../media/image4.png"/><Relationship Id="rId4" Type="http://schemas.openxmlformats.org/officeDocument/2006/relationships/hyperlink" Target="mailto:ckowalski@mseanea.org"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room of red chairs in front of a window">
            <a:extLst>
              <a:ext uri="{FF2B5EF4-FFF2-40B4-BE49-F238E27FC236}">
                <a16:creationId xmlns:a16="http://schemas.microsoft.com/office/drawing/2014/main" id="{E983D85E-34D8-430D-875F-7EBB69A6B73E}"/>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t="2" b="2"/>
          <a:stretch/>
        </p:blipFill>
        <p:spPr/>
      </p:pic>
      <p:sp>
        <p:nvSpPr>
          <p:cNvPr id="2" name="Title 1" descr="title">
            <a:extLst>
              <a:ext uri="{FF2B5EF4-FFF2-40B4-BE49-F238E27FC236}">
                <a16:creationId xmlns:a16="http://schemas.microsoft.com/office/drawing/2014/main" id="{28BAA8DA-C40B-4AB9-9407-30FB70335152}"/>
              </a:ext>
            </a:extLst>
          </p:cNvPr>
          <p:cNvSpPr>
            <a:spLocks noGrp="1"/>
          </p:cNvSpPr>
          <p:nvPr>
            <p:ph type="ctrTitle"/>
          </p:nvPr>
        </p:nvSpPr>
        <p:spPr>
          <a:xfrm>
            <a:off x="7288495" y="1467540"/>
            <a:ext cx="4379976" cy="3307660"/>
          </a:xfrm>
        </p:spPr>
        <p:txBody>
          <a:bodyPr/>
          <a:lstStyle/>
          <a:p>
            <a:pPr algn="ctr"/>
            <a:r>
              <a:rPr lang="en-US" sz="4800" b="1" dirty="0">
                <a:solidFill>
                  <a:schemeClr val="accent2">
                    <a:lumMod val="75000"/>
                    <a:lumOff val="25000"/>
                  </a:schemeClr>
                </a:solidFill>
              </a:rPr>
              <a:t>Joint Health Insurance Meetings for Union Members employed by  ACPS </a:t>
            </a:r>
          </a:p>
        </p:txBody>
      </p:sp>
      <p:sp>
        <p:nvSpPr>
          <p:cNvPr id="12" name="Subtitle 11" descr="subtitle">
            <a:extLst>
              <a:ext uri="{FF2B5EF4-FFF2-40B4-BE49-F238E27FC236}">
                <a16:creationId xmlns:a16="http://schemas.microsoft.com/office/drawing/2014/main" id="{B28A8D9C-5123-4D2B-9272-016EF90E0E50}"/>
              </a:ext>
            </a:extLst>
          </p:cNvPr>
          <p:cNvSpPr>
            <a:spLocks noGrp="1"/>
          </p:cNvSpPr>
          <p:nvPr>
            <p:ph type="subTitle" idx="1"/>
          </p:nvPr>
        </p:nvSpPr>
        <p:spPr>
          <a:xfrm>
            <a:off x="7389079" y="5392400"/>
            <a:ext cx="4178808" cy="724099"/>
          </a:xfrm>
        </p:spPr>
        <p:txBody>
          <a:bodyPr/>
          <a:lstStyle/>
          <a:p>
            <a:r>
              <a:rPr lang="en-US" sz="4800" b="1" dirty="0"/>
              <a:t>April 24, 2024</a:t>
            </a:r>
          </a:p>
        </p:txBody>
      </p:sp>
      <p:grpSp>
        <p:nvGrpSpPr>
          <p:cNvPr id="4" name="Group 3">
            <a:extLst>
              <a:ext uri="{FF2B5EF4-FFF2-40B4-BE49-F238E27FC236}">
                <a16:creationId xmlns:a16="http://schemas.microsoft.com/office/drawing/2014/main" id="{EB664AAE-5AE9-41D7-8346-002B9F445323}"/>
              </a:ext>
              <a:ext uri="{C183D7F6-B498-43B3-948B-1728B52AA6E4}">
                <adec:decorative xmlns:adec="http://schemas.microsoft.com/office/drawing/2017/decorative" val="1"/>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1238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275725-B713-2700-DDD6-260E384751EC}"/>
              </a:ext>
            </a:extLst>
          </p:cNvPr>
          <p:cNvSpPr>
            <a:spLocks noGrp="1"/>
          </p:cNvSpPr>
          <p:nvPr>
            <p:ph type="title"/>
          </p:nvPr>
        </p:nvSpPr>
        <p:spPr/>
        <p:txBody>
          <a:bodyPr/>
          <a:lstStyle/>
          <a:p>
            <a:pPr algn="ctr"/>
            <a:r>
              <a:rPr lang="en-US" sz="3200" b="1" dirty="0">
                <a:solidFill>
                  <a:schemeClr val="accent2">
                    <a:lumMod val="75000"/>
                    <a:lumOff val="25000"/>
                  </a:schemeClr>
                </a:solidFill>
              </a:rPr>
              <a:t>Employee Unions of the ACPS</a:t>
            </a:r>
          </a:p>
        </p:txBody>
      </p:sp>
      <p:sp>
        <p:nvSpPr>
          <p:cNvPr id="4" name="Text Placeholder 3">
            <a:extLst>
              <a:ext uri="{FF2B5EF4-FFF2-40B4-BE49-F238E27FC236}">
                <a16:creationId xmlns:a16="http://schemas.microsoft.com/office/drawing/2014/main" id="{F18D75BC-E1B9-CDA3-00CF-89BDFB684F51}"/>
              </a:ext>
            </a:extLst>
          </p:cNvPr>
          <p:cNvSpPr>
            <a:spLocks noGrp="1"/>
          </p:cNvSpPr>
          <p:nvPr>
            <p:ph type="body" sz="quarter" idx="4294967295"/>
          </p:nvPr>
        </p:nvSpPr>
        <p:spPr>
          <a:xfrm>
            <a:off x="979055" y="2625437"/>
            <a:ext cx="2378075" cy="3489325"/>
          </a:xfrm>
        </p:spPr>
        <p:txBody>
          <a:bodyPr>
            <a:normAutofit lnSpcReduction="10000"/>
          </a:bodyPr>
          <a:lstStyle/>
          <a:p>
            <a:pPr algn="ctr"/>
            <a:r>
              <a:rPr lang="en-US" sz="2400" b="1" dirty="0">
                <a:solidFill>
                  <a:schemeClr val="accent2">
                    <a:lumMod val="75000"/>
                    <a:lumOff val="25000"/>
                  </a:schemeClr>
                </a:solidFill>
              </a:rPr>
              <a:t>UNIT 1  </a:t>
            </a:r>
          </a:p>
          <a:p>
            <a:pPr algn="ctr"/>
            <a:r>
              <a:rPr lang="en-US" sz="1800" b="1" dirty="0">
                <a:solidFill>
                  <a:schemeClr val="tx1"/>
                </a:solidFill>
              </a:rPr>
              <a:t>Certificated Teachers and Licensed Professional Service Providers</a:t>
            </a:r>
          </a:p>
          <a:p>
            <a:pPr algn="ctr"/>
            <a:endParaRPr lang="en-US" sz="1800" b="1" dirty="0">
              <a:solidFill>
                <a:schemeClr val="tx1"/>
              </a:solidFill>
            </a:endParaRPr>
          </a:p>
          <a:p>
            <a:pPr marL="0" indent="0" algn="ctr">
              <a:buNone/>
            </a:pPr>
            <a:r>
              <a:rPr lang="en-US" sz="1800" b="1" dirty="0">
                <a:solidFill>
                  <a:schemeClr val="accent2">
                    <a:lumMod val="75000"/>
                    <a:lumOff val="25000"/>
                  </a:schemeClr>
                </a:solidFill>
              </a:rPr>
              <a:t>AND</a:t>
            </a:r>
          </a:p>
          <a:p>
            <a:pPr algn="ctr"/>
            <a:endParaRPr lang="en-US" sz="1800" b="1" dirty="0">
              <a:solidFill>
                <a:schemeClr val="accent2">
                  <a:lumMod val="75000"/>
                  <a:lumOff val="25000"/>
                </a:schemeClr>
              </a:solidFill>
            </a:endParaRPr>
          </a:p>
          <a:p>
            <a:pPr algn="ctr"/>
            <a:r>
              <a:rPr lang="en-US" sz="2400" b="1" dirty="0">
                <a:solidFill>
                  <a:schemeClr val="accent2">
                    <a:lumMod val="75000"/>
                    <a:lumOff val="25000"/>
                  </a:schemeClr>
                </a:solidFill>
              </a:rPr>
              <a:t>UNIT 4</a:t>
            </a:r>
          </a:p>
          <a:p>
            <a:pPr algn="ctr"/>
            <a:r>
              <a:rPr lang="en-US" sz="1800" b="1" dirty="0">
                <a:solidFill>
                  <a:schemeClr val="tx1"/>
                </a:solidFill>
              </a:rPr>
              <a:t>Education Support Professionals</a:t>
            </a:r>
            <a:endParaRPr lang="en-US" sz="1800" b="1" dirty="0"/>
          </a:p>
        </p:txBody>
      </p:sp>
      <p:pic>
        <p:nvPicPr>
          <p:cNvPr id="13" name="Content Placeholder 12" descr="A black and red logo&#10;&#10;Description automatically generated">
            <a:extLst>
              <a:ext uri="{FF2B5EF4-FFF2-40B4-BE49-F238E27FC236}">
                <a16:creationId xmlns:a16="http://schemas.microsoft.com/office/drawing/2014/main" id="{B7F55D8C-BF30-DCFA-71C9-03E5F85FC532}"/>
              </a:ext>
            </a:extLst>
          </p:cNvPr>
          <p:cNvPicPr>
            <a:picLocks noGrp="1" noChangeAspect="1"/>
          </p:cNvPicPr>
          <p:nvPr>
            <p:ph sz="quarter" idx="4294967295"/>
          </p:nvPr>
        </p:nvPicPr>
        <p:blipFill>
          <a:blip r:embed="rId3"/>
          <a:stretch>
            <a:fillRect/>
          </a:stretch>
        </p:blipFill>
        <p:spPr>
          <a:xfrm>
            <a:off x="979055" y="1787067"/>
            <a:ext cx="2392363" cy="439738"/>
          </a:xfrm>
        </p:spPr>
      </p:pic>
      <p:sp>
        <p:nvSpPr>
          <p:cNvPr id="14" name="Text Placeholder 3">
            <a:extLst>
              <a:ext uri="{FF2B5EF4-FFF2-40B4-BE49-F238E27FC236}">
                <a16:creationId xmlns:a16="http://schemas.microsoft.com/office/drawing/2014/main" id="{DEDFA926-485A-2060-5732-EB0A67421CCB}"/>
              </a:ext>
            </a:extLst>
          </p:cNvPr>
          <p:cNvSpPr txBox="1">
            <a:spLocks/>
          </p:cNvSpPr>
          <p:nvPr/>
        </p:nvSpPr>
        <p:spPr>
          <a:xfrm>
            <a:off x="4539673" y="2625436"/>
            <a:ext cx="2378075" cy="34893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b="1" dirty="0">
                <a:solidFill>
                  <a:schemeClr val="accent2">
                    <a:lumMod val="75000"/>
                    <a:lumOff val="25000"/>
                  </a:schemeClr>
                </a:solidFill>
              </a:rPr>
              <a:t>UNIT 2  </a:t>
            </a:r>
          </a:p>
          <a:p>
            <a:pPr algn="ctr"/>
            <a:r>
              <a:rPr lang="en-US" sz="1800" b="1" dirty="0"/>
              <a:t>Certificated Principals and Supervisors</a:t>
            </a:r>
          </a:p>
        </p:txBody>
      </p:sp>
      <p:sp>
        <p:nvSpPr>
          <p:cNvPr id="2" name="Text Placeholder 3">
            <a:extLst>
              <a:ext uri="{FF2B5EF4-FFF2-40B4-BE49-F238E27FC236}">
                <a16:creationId xmlns:a16="http://schemas.microsoft.com/office/drawing/2014/main" id="{866AE1E2-1A36-2C3D-4C6D-04F1B5B42B07}"/>
              </a:ext>
            </a:extLst>
          </p:cNvPr>
          <p:cNvSpPr txBox="1">
            <a:spLocks/>
          </p:cNvSpPr>
          <p:nvPr/>
        </p:nvSpPr>
        <p:spPr>
          <a:xfrm>
            <a:off x="8100291" y="2625435"/>
            <a:ext cx="2378075" cy="34893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b="1" dirty="0">
                <a:solidFill>
                  <a:schemeClr val="accent2">
                    <a:lumMod val="75000"/>
                    <a:lumOff val="25000"/>
                  </a:schemeClr>
                </a:solidFill>
              </a:rPr>
              <a:t>UNIT 3  </a:t>
            </a:r>
          </a:p>
          <a:p>
            <a:pPr marL="0" indent="0" algn="ctr">
              <a:buNone/>
            </a:pPr>
            <a:r>
              <a:rPr lang="en-US" sz="1800" b="1" dirty="0">
                <a:solidFill>
                  <a:schemeClr val="accent2">
                    <a:lumMod val="75000"/>
                    <a:lumOff val="25000"/>
                  </a:schemeClr>
                </a:solidFill>
              </a:rPr>
              <a:t>Employees of</a:t>
            </a:r>
          </a:p>
          <a:p>
            <a:pPr algn="ctr"/>
            <a:r>
              <a:rPr lang="en-US" sz="1800" b="1" dirty="0"/>
              <a:t>Food Service </a:t>
            </a:r>
          </a:p>
          <a:p>
            <a:pPr algn="ctr"/>
            <a:r>
              <a:rPr lang="en-US" sz="1800" b="1" dirty="0"/>
              <a:t>Maintenance</a:t>
            </a:r>
          </a:p>
          <a:p>
            <a:pPr algn="ctr"/>
            <a:r>
              <a:rPr lang="en-US" sz="1800" b="1" dirty="0"/>
              <a:t>Operations</a:t>
            </a:r>
          </a:p>
        </p:txBody>
      </p:sp>
      <p:pic>
        <p:nvPicPr>
          <p:cNvPr id="7" name="Picture 6">
            <a:extLst>
              <a:ext uri="{FF2B5EF4-FFF2-40B4-BE49-F238E27FC236}">
                <a16:creationId xmlns:a16="http://schemas.microsoft.com/office/drawing/2014/main" id="{A06250A3-8B6C-31A0-1EEA-C4E29C9A609A}"/>
              </a:ext>
            </a:extLst>
          </p:cNvPr>
          <p:cNvPicPr>
            <a:picLocks noChangeAspect="1"/>
          </p:cNvPicPr>
          <p:nvPr/>
        </p:nvPicPr>
        <p:blipFill>
          <a:blip r:embed="rId4"/>
          <a:stretch>
            <a:fillRect/>
          </a:stretch>
        </p:blipFill>
        <p:spPr>
          <a:xfrm>
            <a:off x="4256555" y="1689125"/>
            <a:ext cx="2944309" cy="635620"/>
          </a:xfrm>
          <a:prstGeom prst="rect">
            <a:avLst/>
          </a:prstGeom>
        </p:spPr>
      </p:pic>
      <p:pic>
        <p:nvPicPr>
          <p:cNvPr id="8" name="Picture 7">
            <a:extLst>
              <a:ext uri="{FF2B5EF4-FFF2-40B4-BE49-F238E27FC236}">
                <a16:creationId xmlns:a16="http://schemas.microsoft.com/office/drawing/2014/main" id="{DFE983F3-A760-53E2-04A4-5B9A4FD9BD6A}"/>
              </a:ext>
            </a:extLst>
          </p:cNvPr>
          <p:cNvPicPr>
            <a:picLocks noChangeAspect="1"/>
          </p:cNvPicPr>
          <p:nvPr/>
        </p:nvPicPr>
        <p:blipFill>
          <a:blip r:embed="rId5"/>
          <a:srcRect/>
          <a:stretch/>
        </p:blipFill>
        <p:spPr>
          <a:xfrm>
            <a:off x="8643396" y="1424577"/>
            <a:ext cx="1454761" cy="1047429"/>
          </a:xfrm>
          <a:prstGeom prst="rect">
            <a:avLst/>
          </a:prstGeom>
        </p:spPr>
      </p:pic>
    </p:spTree>
    <p:extLst>
      <p:ext uri="{BB962C8B-B14F-4D97-AF65-F5344CB8AC3E}">
        <p14:creationId xmlns:p14="http://schemas.microsoft.com/office/powerpoint/2010/main" val="265082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FB06589-3432-9A25-E3FA-B735A1A3F6AB}"/>
              </a:ext>
            </a:extLst>
          </p:cNvPr>
          <p:cNvSpPr>
            <a:spLocks noGrp="1"/>
          </p:cNvSpPr>
          <p:nvPr>
            <p:ph type="body" sz="quarter" idx="11"/>
          </p:nvPr>
        </p:nvSpPr>
        <p:spPr>
          <a:xfrm>
            <a:off x="240145" y="1265382"/>
            <a:ext cx="11730182" cy="5477163"/>
          </a:xfrm>
        </p:spPr>
        <p:txBody>
          <a:bodyPr/>
          <a:lstStyle/>
          <a:p>
            <a:r>
              <a:rPr lang="en-US" sz="3200" b="1" dirty="0">
                <a:solidFill>
                  <a:schemeClr val="accent2">
                    <a:lumMod val="75000"/>
                    <a:lumOff val="25000"/>
                  </a:schemeClr>
                </a:solidFill>
              </a:rPr>
              <a:t>There have been no plan changes OR premium increases since 2019.</a:t>
            </a:r>
          </a:p>
          <a:p>
            <a:pPr lvl="2">
              <a:buFontTx/>
              <a:buChar char="-"/>
            </a:pPr>
            <a:r>
              <a:rPr lang="en-US" sz="3600" b="1" dirty="0"/>
              <a:t>current average annual trend is 7%</a:t>
            </a:r>
          </a:p>
          <a:p>
            <a:pPr marL="914400" lvl="2" indent="0">
              <a:buNone/>
            </a:pPr>
            <a:endParaRPr lang="en-US" sz="3600" b="1" dirty="0">
              <a:solidFill>
                <a:schemeClr val="accent2">
                  <a:lumMod val="75000"/>
                  <a:lumOff val="25000"/>
                </a:schemeClr>
              </a:solidFill>
            </a:endParaRPr>
          </a:p>
          <a:p>
            <a:r>
              <a:rPr lang="en-US" sz="3200" b="1" dirty="0">
                <a:solidFill>
                  <a:schemeClr val="accent2">
                    <a:lumMod val="75000"/>
                    <a:lumOff val="25000"/>
                  </a:schemeClr>
                </a:solidFill>
              </a:rPr>
              <a:t>All units negotiated a freeze on health insurance for 2022-2023 and 2023-2024.</a:t>
            </a:r>
          </a:p>
          <a:p>
            <a:endParaRPr lang="en-US" sz="3200" b="1" dirty="0">
              <a:solidFill>
                <a:schemeClr val="accent2">
                  <a:lumMod val="75000"/>
                  <a:lumOff val="25000"/>
                </a:schemeClr>
              </a:solidFill>
            </a:endParaRPr>
          </a:p>
          <a:p>
            <a:r>
              <a:rPr lang="en-US" sz="3200" b="1" dirty="0">
                <a:solidFill>
                  <a:schemeClr val="accent2">
                    <a:lumMod val="75000"/>
                    <a:lumOff val="25000"/>
                  </a:schemeClr>
                </a:solidFill>
              </a:rPr>
              <a:t>Healthcare costs exceeded the premiums by 16.5% in 2022-2023.</a:t>
            </a:r>
          </a:p>
          <a:p>
            <a:endParaRPr lang="en-US" sz="3200" b="1" dirty="0">
              <a:solidFill>
                <a:schemeClr val="accent2">
                  <a:lumMod val="75000"/>
                  <a:lumOff val="25000"/>
                </a:schemeClr>
              </a:solidFill>
            </a:endParaRPr>
          </a:p>
          <a:p>
            <a:r>
              <a:rPr lang="en-US" sz="3200" b="1" dirty="0">
                <a:solidFill>
                  <a:schemeClr val="accent2">
                    <a:lumMod val="75000"/>
                    <a:lumOff val="25000"/>
                  </a:schemeClr>
                </a:solidFill>
              </a:rPr>
              <a:t>Healthcare costs to date for 2023-2024 have exceeded these by 21.5%.</a:t>
            </a:r>
          </a:p>
          <a:p>
            <a:endParaRPr lang="en-US" sz="3200" b="1" dirty="0">
              <a:solidFill>
                <a:schemeClr val="accent2">
                  <a:lumMod val="75000"/>
                  <a:lumOff val="25000"/>
                </a:schemeClr>
              </a:solidFill>
            </a:endParaRPr>
          </a:p>
          <a:p>
            <a:endParaRPr lang="en-US" dirty="0"/>
          </a:p>
        </p:txBody>
      </p:sp>
      <p:sp>
        <p:nvSpPr>
          <p:cNvPr id="17" name="Title 16">
            <a:extLst>
              <a:ext uri="{FF2B5EF4-FFF2-40B4-BE49-F238E27FC236}">
                <a16:creationId xmlns:a16="http://schemas.microsoft.com/office/drawing/2014/main" id="{60AB1125-23AC-A7DC-96B7-243D654DA5BC}"/>
              </a:ext>
            </a:extLst>
          </p:cNvPr>
          <p:cNvSpPr>
            <a:spLocks noGrp="1"/>
          </p:cNvSpPr>
          <p:nvPr>
            <p:ph type="title"/>
          </p:nvPr>
        </p:nvSpPr>
        <p:spPr>
          <a:xfrm>
            <a:off x="503877" y="45303"/>
            <a:ext cx="10815864" cy="830997"/>
          </a:xfrm>
        </p:spPr>
        <p:txBody>
          <a:bodyPr/>
          <a:lstStyle/>
          <a:p>
            <a:pPr algn="ctr"/>
            <a:r>
              <a:rPr lang="en-US" sz="6000" b="1" dirty="0">
                <a:solidFill>
                  <a:srgbClr val="C00000"/>
                </a:solidFill>
              </a:rPr>
              <a:t>The Facts of the Matter…</a:t>
            </a:r>
          </a:p>
        </p:txBody>
      </p:sp>
      <p:sp>
        <p:nvSpPr>
          <p:cNvPr id="19" name="Content Placeholder 18">
            <a:extLst>
              <a:ext uri="{FF2B5EF4-FFF2-40B4-BE49-F238E27FC236}">
                <a16:creationId xmlns:a16="http://schemas.microsoft.com/office/drawing/2014/main" id="{9A5514CC-C0F8-7A89-E983-A52CA9848492}"/>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320547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rtoon of a person giving a presentation to a group of people&#10;&#10;Description automatically generated">
            <a:extLst>
              <a:ext uri="{FF2B5EF4-FFF2-40B4-BE49-F238E27FC236}">
                <a16:creationId xmlns:a16="http://schemas.microsoft.com/office/drawing/2014/main" id="{FB454014-D3CF-915A-99B4-F627526AEF2B}"/>
              </a:ext>
            </a:extLst>
          </p:cNvPr>
          <p:cNvPicPr>
            <a:picLocks noChangeAspect="1"/>
          </p:cNvPicPr>
          <p:nvPr/>
        </p:nvPicPr>
        <p:blipFill>
          <a:blip r:embed="rId3"/>
          <a:stretch>
            <a:fillRect/>
          </a:stretch>
        </p:blipFill>
        <p:spPr>
          <a:xfrm>
            <a:off x="1615017" y="68263"/>
            <a:ext cx="8961966" cy="6721475"/>
          </a:xfrm>
          <a:prstGeom prst="rect">
            <a:avLst/>
          </a:prstGeom>
          <a:noFill/>
        </p:spPr>
      </p:pic>
    </p:spTree>
    <p:extLst>
      <p:ext uri="{BB962C8B-B14F-4D97-AF65-F5344CB8AC3E}">
        <p14:creationId xmlns:p14="http://schemas.microsoft.com/office/powerpoint/2010/main" val="187975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5BD665-68CD-11CC-8ED4-E15619FABBAB}"/>
              </a:ext>
            </a:extLst>
          </p:cNvPr>
          <p:cNvSpPr>
            <a:spLocks noGrp="1"/>
          </p:cNvSpPr>
          <p:nvPr>
            <p:ph type="body" sz="quarter" idx="12"/>
          </p:nvPr>
        </p:nvSpPr>
        <p:spPr>
          <a:xfrm>
            <a:off x="4064006" y="1388436"/>
            <a:ext cx="3489734" cy="5131634"/>
          </a:xfrm>
          <a:solidFill>
            <a:schemeClr val="accent2">
              <a:lumMod val="10000"/>
              <a:lumOff val="90000"/>
            </a:schemeClr>
          </a:solidFill>
        </p:spPr>
        <p:txBody>
          <a:bodyPr/>
          <a:lstStyle/>
          <a:p>
            <a:r>
              <a:rPr lang="en-US" sz="3200" b="1" dirty="0">
                <a:solidFill>
                  <a:srgbClr val="C00000"/>
                </a:solidFill>
              </a:rPr>
              <a:t>A collaborative healthcare insurance committee will be established starting September 1, 2024, with representation from all unions, and will meet quarterly to review the healthcare data.</a:t>
            </a:r>
          </a:p>
          <a:p>
            <a:endParaRPr lang="en-US" dirty="0"/>
          </a:p>
        </p:txBody>
      </p:sp>
      <p:sp>
        <p:nvSpPr>
          <p:cNvPr id="4" name="Text Placeholder 3">
            <a:extLst>
              <a:ext uri="{FF2B5EF4-FFF2-40B4-BE49-F238E27FC236}">
                <a16:creationId xmlns:a16="http://schemas.microsoft.com/office/drawing/2014/main" id="{3E288565-BC5A-3DC2-46D5-936DD04A6955}"/>
              </a:ext>
            </a:extLst>
          </p:cNvPr>
          <p:cNvSpPr>
            <a:spLocks noGrp="1"/>
          </p:cNvSpPr>
          <p:nvPr>
            <p:ph type="body" sz="quarter" idx="11"/>
          </p:nvPr>
        </p:nvSpPr>
        <p:spPr>
          <a:xfrm>
            <a:off x="633186" y="1388436"/>
            <a:ext cx="3269673" cy="5131634"/>
          </a:xfrm>
          <a:solidFill>
            <a:schemeClr val="accent2">
              <a:lumMod val="10000"/>
              <a:lumOff val="90000"/>
            </a:schemeClr>
          </a:solidFill>
        </p:spPr>
        <p:txBody>
          <a:bodyPr/>
          <a:lstStyle/>
          <a:p>
            <a:r>
              <a:rPr lang="en-US" sz="3200" b="1" dirty="0">
                <a:solidFill>
                  <a:srgbClr val="C00000"/>
                </a:solidFill>
              </a:rPr>
              <a:t>Both the BOE </a:t>
            </a:r>
          </a:p>
          <a:p>
            <a:r>
              <a:rPr lang="en-US" sz="3200" b="1" dirty="0">
                <a:solidFill>
                  <a:srgbClr val="C00000"/>
                </a:solidFill>
              </a:rPr>
              <a:t>(82% of cost) </a:t>
            </a:r>
          </a:p>
          <a:p>
            <a:r>
              <a:rPr lang="en-US" sz="3200" b="1" dirty="0">
                <a:solidFill>
                  <a:srgbClr val="C00000"/>
                </a:solidFill>
              </a:rPr>
              <a:t>and the employees (18% of cost) </a:t>
            </a:r>
          </a:p>
          <a:p>
            <a:r>
              <a:rPr lang="en-US" sz="3200" b="1" dirty="0">
                <a:solidFill>
                  <a:srgbClr val="C00000"/>
                </a:solidFill>
              </a:rPr>
              <a:t>will accept the 22% premium increase with minimal plan changes.</a:t>
            </a:r>
          </a:p>
        </p:txBody>
      </p:sp>
      <p:sp>
        <p:nvSpPr>
          <p:cNvPr id="5" name="Title 4">
            <a:extLst>
              <a:ext uri="{FF2B5EF4-FFF2-40B4-BE49-F238E27FC236}">
                <a16:creationId xmlns:a16="http://schemas.microsoft.com/office/drawing/2014/main" id="{5369063A-F317-63D3-1F9D-2937536FB291}"/>
              </a:ext>
            </a:extLst>
          </p:cNvPr>
          <p:cNvSpPr>
            <a:spLocks noGrp="1"/>
          </p:cNvSpPr>
          <p:nvPr>
            <p:ph type="title"/>
          </p:nvPr>
        </p:nvSpPr>
        <p:spPr>
          <a:xfrm>
            <a:off x="633186" y="141940"/>
            <a:ext cx="10206264" cy="830997"/>
          </a:xfrm>
        </p:spPr>
        <p:txBody>
          <a:bodyPr/>
          <a:lstStyle/>
          <a:p>
            <a:pPr algn="ctr"/>
            <a:r>
              <a:rPr lang="en-US" sz="4800" b="1" dirty="0">
                <a:solidFill>
                  <a:srgbClr val="C00000"/>
                </a:solidFill>
              </a:rPr>
              <a:t>The Collaboration of Unions</a:t>
            </a:r>
            <a:endParaRPr lang="en-US" sz="4800" dirty="0"/>
          </a:p>
        </p:txBody>
      </p:sp>
      <p:sp>
        <p:nvSpPr>
          <p:cNvPr id="8" name="Text Placeholder 7">
            <a:extLst>
              <a:ext uri="{FF2B5EF4-FFF2-40B4-BE49-F238E27FC236}">
                <a16:creationId xmlns:a16="http://schemas.microsoft.com/office/drawing/2014/main" id="{F296F50B-F0C6-3588-493D-62E4E7334A2D}"/>
              </a:ext>
            </a:extLst>
          </p:cNvPr>
          <p:cNvSpPr>
            <a:spLocks noGrp="1"/>
          </p:cNvSpPr>
          <p:nvPr>
            <p:ph type="body" sz="quarter" idx="15"/>
          </p:nvPr>
        </p:nvSpPr>
        <p:spPr>
          <a:xfrm>
            <a:off x="7938053" y="1388436"/>
            <a:ext cx="3884492" cy="5131634"/>
          </a:xfrm>
          <a:solidFill>
            <a:schemeClr val="accent2">
              <a:lumMod val="10000"/>
              <a:lumOff val="90000"/>
            </a:schemeClr>
          </a:solidFill>
        </p:spPr>
        <p:txBody>
          <a:bodyPr/>
          <a:lstStyle/>
          <a:p>
            <a:r>
              <a:rPr lang="en-US" sz="3200" b="1" dirty="0">
                <a:solidFill>
                  <a:srgbClr val="C00000"/>
                </a:solidFill>
              </a:rPr>
              <a:t>The committee will explore the establishment of a Flexible Spending Account (FSA) option for all employees to begin in July 2025, and will educate before implementation.</a:t>
            </a:r>
            <a:endParaRPr lang="en-US" sz="1600" b="1" dirty="0">
              <a:solidFill>
                <a:schemeClr val="accent2">
                  <a:lumMod val="75000"/>
                  <a:lumOff val="25000"/>
                </a:schemeClr>
              </a:solidFill>
            </a:endParaRPr>
          </a:p>
          <a:p>
            <a:r>
              <a:rPr lang="en-US" sz="1600" b="1" dirty="0">
                <a:solidFill>
                  <a:srgbClr val="C00000"/>
                </a:solidFill>
              </a:rPr>
              <a:t>For an explanation of an FSA:</a:t>
            </a:r>
          </a:p>
          <a:p>
            <a:r>
              <a:rPr lang="en-US" sz="1800" b="1" dirty="0">
                <a:solidFill>
                  <a:schemeClr val="accent2">
                    <a:lumMod val="75000"/>
                    <a:lumOff val="25000"/>
                  </a:schemeClr>
                </a:solidFill>
                <a:hlinkClick r:id="rId3"/>
              </a:rPr>
              <a:t>https://www.investopedia.com/terms/f/ flexiblespendingaccount.asp</a:t>
            </a:r>
            <a:endParaRPr lang="en-US" sz="1800" b="1" dirty="0">
              <a:solidFill>
                <a:schemeClr val="accent2">
                  <a:lumMod val="75000"/>
                  <a:lumOff val="25000"/>
                </a:schemeClr>
              </a:solidFill>
            </a:endParaRPr>
          </a:p>
          <a:p>
            <a:endParaRPr lang="en-US" dirty="0"/>
          </a:p>
        </p:txBody>
      </p:sp>
    </p:spTree>
    <p:extLst>
      <p:ext uri="{BB962C8B-B14F-4D97-AF65-F5344CB8AC3E}">
        <p14:creationId xmlns:p14="http://schemas.microsoft.com/office/powerpoint/2010/main" val="36540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3AAB-0190-F20A-F7DE-AF18215855B7}"/>
              </a:ext>
            </a:extLst>
          </p:cNvPr>
          <p:cNvSpPr>
            <a:spLocks noGrp="1"/>
          </p:cNvSpPr>
          <p:nvPr>
            <p:ph type="title"/>
          </p:nvPr>
        </p:nvSpPr>
        <p:spPr>
          <a:xfrm>
            <a:off x="346859" y="0"/>
            <a:ext cx="10815864" cy="830997"/>
          </a:xfrm>
        </p:spPr>
        <p:txBody>
          <a:bodyPr/>
          <a:lstStyle/>
          <a:p>
            <a:pPr algn="ctr"/>
            <a:r>
              <a:rPr lang="en-US" sz="4800" b="1" dirty="0">
                <a:solidFill>
                  <a:srgbClr val="C00000"/>
                </a:solidFill>
              </a:rPr>
              <a:t>The Bottom Line</a:t>
            </a:r>
          </a:p>
        </p:txBody>
      </p:sp>
      <p:graphicFrame>
        <p:nvGraphicFramePr>
          <p:cNvPr id="3" name="Table 2">
            <a:extLst>
              <a:ext uri="{FF2B5EF4-FFF2-40B4-BE49-F238E27FC236}">
                <a16:creationId xmlns:a16="http://schemas.microsoft.com/office/drawing/2014/main" id="{0D116990-4A74-4099-A791-84759FC6AF8C}"/>
              </a:ext>
            </a:extLst>
          </p:cNvPr>
          <p:cNvGraphicFramePr>
            <a:graphicFrameLocks noGrp="1"/>
          </p:cNvGraphicFramePr>
          <p:nvPr>
            <p:extLst>
              <p:ext uri="{D42A27DB-BD31-4B8C-83A1-F6EECF244321}">
                <p14:modId xmlns:p14="http://schemas.microsoft.com/office/powerpoint/2010/main" val="1259128421"/>
              </p:ext>
            </p:extLst>
          </p:nvPr>
        </p:nvGraphicFramePr>
        <p:xfrm>
          <a:off x="249382" y="719665"/>
          <a:ext cx="10815866" cy="5949850"/>
        </p:xfrm>
        <a:graphic>
          <a:graphicData uri="http://schemas.openxmlformats.org/drawingml/2006/table">
            <a:tbl>
              <a:tblPr firstRow="1" bandRow="1">
                <a:tableStyleId>{E8B1032C-EA38-4F05-BA0D-38AFFFC7BED3}</a:tableStyleId>
              </a:tblPr>
              <a:tblGrid>
                <a:gridCol w="2438400">
                  <a:extLst>
                    <a:ext uri="{9D8B030D-6E8A-4147-A177-3AD203B41FA5}">
                      <a16:colId xmlns:a16="http://schemas.microsoft.com/office/drawing/2014/main" val="104401194"/>
                    </a:ext>
                  </a:extLst>
                </a:gridCol>
                <a:gridCol w="1597891">
                  <a:extLst>
                    <a:ext uri="{9D8B030D-6E8A-4147-A177-3AD203B41FA5}">
                      <a16:colId xmlns:a16="http://schemas.microsoft.com/office/drawing/2014/main" val="2716734764"/>
                    </a:ext>
                  </a:extLst>
                </a:gridCol>
                <a:gridCol w="1671782">
                  <a:extLst>
                    <a:ext uri="{9D8B030D-6E8A-4147-A177-3AD203B41FA5}">
                      <a16:colId xmlns:a16="http://schemas.microsoft.com/office/drawing/2014/main" val="1225334454"/>
                    </a:ext>
                  </a:extLst>
                </a:gridCol>
                <a:gridCol w="1708727">
                  <a:extLst>
                    <a:ext uri="{9D8B030D-6E8A-4147-A177-3AD203B41FA5}">
                      <a16:colId xmlns:a16="http://schemas.microsoft.com/office/drawing/2014/main" val="1596700002"/>
                    </a:ext>
                  </a:extLst>
                </a:gridCol>
                <a:gridCol w="1653309">
                  <a:extLst>
                    <a:ext uri="{9D8B030D-6E8A-4147-A177-3AD203B41FA5}">
                      <a16:colId xmlns:a16="http://schemas.microsoft.com/office/drawing/2014/main" val="1715902524"/>
                    </a:ext>
                  </a:extLst>
                </a:gridCol>
                <a:gridCol w="1745757">
                  <a:extLst>
                    <a:ext uri="{9D8B030D-6E8A-4147-A177-3AD203B41FA5}">
                      <a16:colId xmlns:a16="http://schemas.microsoft.com/office/drawing/2014/main" val="3715383149"/>
                    </a:ext>
                  </a:extLst>
                </a:gridCol>
              </a:tblGrid>
              <a:tr h="1311117">
                <a:tc>
                  <a:txBody>
                    <a:bodyPr/>
                    <a:lstStyle/>
                    <a:p>
                      <a:pPr algn="ctr"/>
                      <a:r>
                        <a:rPr lang="en-US" dirty="0">
                          <a:latin typeface="Amasis MT Pro Black" panose="02040A04050005020304" pitchFamily="18" charset="0"/>
                        </a:rPr>
                        <a:t>FULL TIME</a:t>
                      </a:r>
                    </a:p>
                    <a:p>
                      <a:pPr algn="ctr"/>
                      <a:r>
                        <a:rPr lang="en-US" dirty="0">
                          <a:latin typeface="Amasis MT Pro Black" panose="02040A04050005020304" pitchFamily="18" charset="0"/>
                        </a:rPr>
                        <a:t>DEDUCTION</a:t>
                      </a:r>
                    </a:p>
                  </a:txBody>
                  <a:tcPr/>
                </a:tc>
                <a:tc>
                  <a:txBody>
                    <a:bodyPr/>
                    <a:lstStyle/>
                    <a:p>
                      <a:pPr algn="ctr"/>
                      <a:r>
                        <a:rPr lang="en-US" dirty="0">
                          <a:latin typeface="Amasis MT Pro Black" panose="02040A04050005020304" pitchFamily="18" charset="0"/>
                        </a:rPr>
                        <a:t>TOTAL BOE ANNUAL PREMIUM</a:t>
                      </a:r>
                    </a:p>
                  </a:txBody>
                  <a:tcPr/>
                </a:tc>
                <a:tc>
                  <a:txBody>
                    <a:bodyPr/>
                    <a:lstStyle/>
                    <a:p>
                      <a:pPr algn="ctr"/>
                      <a:r>
                        <a:rPr lang="en-US" dirty="0">
                          <a:latin typeface="Amasis MT Pro Black" panose="02040A04050005020304" pitchFamily="18" charset="0"/>
                        </a:rPr>
                        <a:t>TOTAL </a:t>
                      </a:r>
                      <a:r>
                        <a:rPr lang="en-US" dirty="0">
                          <a:solidFill>
                            <a:srgbClr val="C00000"/>
                          </a:solidFill>
                          <a:latin typeface="Amasis MT Pro Black" panose="02040A04050005020304" pitchFamily="18" charset="0"/>
                        </a:rPr>
                        <a:t>EMPLOYEE ANNUAL</a:t>
                      </a:r>
                      <a:r>
                        <a:rPr lang="en-US" dirty="0">
                          <a:latin typeface="Amasis MT Pro Black" panose="02040A04050005020304" pitchFamily="18" charset="0"/>
                        </a:rPr>
                        <a:t> PREMIUM</a:t>
                      </a:r>
                    </a:p>
                  </a:txBody>
                  <a:tcPr>
                    <a:solidFill>
                      <a:schemeClr val="accent2">
                        <a:lumMod val="10000"/>
                        <a:lumOff val="90000"/>
                      </a:schemeClr>
                    </a:solidFill>
                  </a:tcPr>
                </a:tc>
                <a:tc>
                  <a:txBody>
                    <a:bodyPr/>
                    <a:lstStyle/>
                    <a:p>
                      <a:pPr algn="ctr"/>
                      <a:r>
                        <a:rPr lang="en-US" dirty="0">
                          <a:latin typeface="Amasis MT Pro Black" panose="02040A04050005020304" pitchFamily="18" charset="0"/>
                        </a:rPr>
                        <a:t>BOE COST</a:t>
                      </a:r>
                    </a:p>
                    <a:p>
                      <a:pPr algn="ctr"/>
                      <a:r>
                        <a:rPr lang="en-US" dirty="0">
                          <a:latin typeface="Amasis MT Pro Black" panose="02040A04050005020304" pitchFamily="18" charset="0"/>
                        </a:rPr>
                        <a:t>PER  PAY</a:t>
                      </a:r>
                    </a:p>
                  </a:txBody>
                  <a:tcPr/>
                </a:tc>
                <a:tc>
                  <a:txBody>
                    <a:bodyPr/>
                    <a:lstStyle/>
                    <a:p>
                      <a:pPr algn="ctr"/>
                      <a:r>
                        <a:rPr lang="en-US" dirty="0">
                          <a:solidFill>
                            <a:srgbClr val="C00000"/>
                          </a:solidFill>
                          <a:latin typeface="Amasis MT Pro Black" panose="02040A04050005020304" pitchFamily="18" charset="0"/>
                        </a:rPr>
                        <a:t>EMPLOYEE COST PER PAY</a:t>
                      </a:r>
                    </a:p>
                  </a:txBody>
                  <a:tcPr>
                    <a:solidFill>
                      <a:schemeClr val="accent3">
                        <a:lumMod val="40000"/>
                        <a:lumOff val="60000"/>
                      </a:schemeClr>
                    </a:solidFill>
                  </a:tcPr>
                </a:tc>
                <a:tc>
                  <a:txBody>
                    <a:bodyPr/>
                    <a:lstStyle/>
                    <a:p>
                      <a:pPr algn="ctr"/>
                      <a:r>
                        <a:rPr lang="en-US" dirty="0">
                          <a:latin typeface="Amasis MT Pro Black" panose="02040A04050005020304" pitchFamily="18" charset="0"/>
                        </a:rPr>
                        <a:t>EMPLOYEE </a:t>
                      </a:r>
                      <a:r>
                        <a:rPr lang="en-US" dirty="0">
                          <a:solidFill>
                            <a:srgbClr val="C00000"/>
                          </a:solidFill>
                          <a:latin typeface="Amasis MT Pro Black" panose="02040A04050005020304" pitchFamily="18" charset="0"/>
                        </a:rPr>
                        <a:t>PER PAY INCREASE </a:t>
                      </a:r>
                      <a:r>
                        <a:rPr lang="en-US" dirty="0">
                          <a:latin typeface="Amasis MT Pro Black" panose="02040A04050005020304" pitchFamily="18" charset="0"/>
                        </a:rPr>
                        <a:t>OVER CURRENT</a:t>
                      </a:r>
                    </a:p>
                  </a:txBody>
                  <a:tcPr>
                    <a:solidFill>
                      <a:srgbClr val="F3C689">
                        <a:alpha val="98824"/>
                      </a:srgbClr>
                    </a:solidFill>
                  </a:tcPr>
                </a:tc>
                <a:extLst>
                  <a:ext uri="{0D108BD9-81ED-4DB2-BD59-A6C34878D82A}">
                    <a16:rowId xmlns:a16="http://schemas.microsoft.com/office/drawing/2014/main" val="3675760988"/>
                  </a:ext>
                </a:extLst>
              </a:tr>
              <a:tr h="714482">
                <a:tc>
                  <a:txBody>
                    <a:bodyPr/>
                    <a:lstStyle/>
                    <a:p>
                      <a:r>
                        <a:rPr lang="en-US" b="1" dirty="0">
                          <a:latin typeface="Amasis MT Pro Black" panose="02040A04050005020304" pitchFamily="18" charset="0"/>
                        </a:rPr>
                        <a:t>Individual</a:t>
                      </a:r>
                    </a:p>
                  </a:txBody>
                  <a:tcPr/>
                </a:tc>
                <a:tc>
                  <a:txBody>
                    <a:bodyPr/>
                    <a:lstStyle/>
                    <a:p>
                      <a:pPr algn="ctr"/>
                      <a:r>
                        <a:rPr lang="en-US" b="1" dirty="0">
                          <a:latin typeface="Amasis MT Pro Black" panose="02040A04050005020304" pitchFamily="18" charset="0"/>
                        </a:rPr>
                        <a:t>$9,088.71</a:t>
                      </a:r>
                    </a:p>
                  </a:txBody>
                  <a:tcPr/>
                </a:tc>
                <a:tc>
                  <a:txBody>
                    <a:bodyPr/>
                    <a:lstStyle/>
                    <a:p>
                      <a:pPr algn="ctr"/>
                      <a:r>
                        <a:rPr lang="en-US" b="1" dirty="0">
                          <a:latin typeface="Amasis MT Pro Black" panose="02040A04050005020304" pitchFamily="18" charset="0"/>
                        </a:rPr>
                        <a:t>$2,272.16</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$454.44</a:t>
                      </a:r>
                    </a:p>
                  </a:txBody>
                  <a:tcPr/>
                </a:tc>
                <a:tc>
                  <a:txBody>
                    <a:bodyPr/>
                    <a:lstStyle/>
                    <a:p>
                      <a:pPr algn="ctr"/>
                      <a:r>
                        <a:rPr lang="en-US" b="1" dirty="0">
                          <a:latin typeface="Amasis MT Pro Black" panose="02040A04050005020304" pitchFamily="18" charset="0"/>
                        </a:rPr>
                        <a:t>$113.61</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$19.83</a:t>
                      </a:r>
                    </a:p>
                  </a:txBody>
                  <a:tcPr>
                    <a:solidFill>
                      <a:srgbClr val="F3C689">
                        <a:alpha val="98824"/>
                      </a:srgbClr>
                    </a:solidFill>
                  </a:tcPr>
                </a:tc>
                <a:extLst>
                  <a:ext uri="{0D108BD9-81ED-4DB2-BD59-A6C34878D82A}">
                    <a16:rowId xmlns:a16="http://schemas.microsoft.com/office/drawing/2014/main" val="1549911350"/>
                  </a:ext>
                </a:extLst>
              </a:tr>
              <a:tr h="714482">
                <a:tc>
                  <a:txBody>
                    <a:bodyPr/>
                    <a:lstStyle/>
                    <a:p>
                      <a:r>
                        <a:rPr lang="en-US" b="1" dirty="0">
                          <a:latin typeface="Amasis MT Pro Black" panose="02040A04050005020304" pitchFamily="18" charset="0"/>
                        </a:rPr>
                        <a:t>Parent/Child</a:t>
                      </a:r>
                    </a:p>
                  </a:txBody>
                  <a:tcPr/>
                </a:tc>
                <a:tc>
                  <a:txBody>
                    <a:bodyPr/>
                    <a:lstStyle/>
                    <a:p>
                      <a:pPr algn="ctr"/>
                      <a:r>
                        <a:rPr lang="en-US" b="1" dirty="0">
                          <a:latin typeface="Amasis MT Pro Black" panose="02040A04050005020304" pitchFamily="18" charset="0"/>
                        </a:rPr>
                        <a:t>$15,852.70</a:t>
                      </a:r>
                    </a:p>
                  </a:txBody>
                  <a:tcPr/>
                </a:tc>
                <a:tc>
                  <a:txBody>
                    <a:bodyPr/>
                    <a:lstStyle/>
                    <a:p>
                      <a:pPr algn="ctr"/>
                      <a:r>
                        <a:rPr lang="en-US" b="1" dirty="0">
                          <a:latin typeface="Amasis MT Pro Black" panose="02040A04050005020304" pitchFamily="18" charset="0"/>
                        </a:rPr>
                        <a:t>$3,019.54</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$792.63</a:t>
                      </a:r>
                    </a:p>
                  </a:txBody>
                  <a:tcPr/>
                </a:tc>
                <a:tc>
                  <a:txBody>
                    <a:bodyPr/>
                    <a:lstStyle/>
                    <a:p>
                      <a:pPr algn="ctr"/>
                      <a:r>
                        <a:rPr lang="en-US" b="1" dirty="0">
                          <a:latin typeface="Amasis MT Pro Black" panose="02040A04050005020304" pitchFamily="18" charset="0"/>
                        </a:rPr>
                        <a:t>$150.98</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$26.05</a:t>
                      </a:r>
                    </a:p>
                  </a:txBody>
                  <a:tcPr>
                    <a:solidFill>
                      <a:srgbClr val="F3C689">
                        <a:alpha val="98824"/>
                      </a:srgbClr>
                    </a:solidFill>
                  </a:tcPr>
                </a:tc>
                <a:extLst>
                  <a:ext uri="{0D108BD9-81ED-4DB2-BD59-A6C34878D82A}">
                    <a16:rowId xmlns:a16="http://schemas.microsoft.com/office/drawing/2014/main" val="2967933719"/>
                  </a:ext>
                </a:extLst>
              </a:tr>
              <a:tr h="714482">
                <a:tc>
                  <a:txBody>
                    <a:bodyPr/>
                    <a:lstStyle/>
                    <a:p>
                      <a:r>
                        <a:rPr lang="en-US" b="1" dirty="0">
                          <a:latin typeface="Amasis MT Pro Black" panose="02040A04050005020304" pitchFamily="18" charset="0"/>
                        </a:rPr>
                        <a:t>Employee/Spouse</a:t>
                      </a:r>
                    </a:p>
                  </a:txBody>
                  <a:tcPr/>
                </a:tc>
                <a:tc>
                  <a:txBody>
                    <a:bodyPr/>
                    <a:lstStyle/>
                    <a:p>
                      <a:pPr algn="ctr"/>
                      <a:r>
                        <a:rPr lang="en-US" b="1" dirty="0">
                          <a:latin typeface="Amasis MT Pro Black" panose="02040A04050005020304" pitchFamily="18" charset="0"/>
                        </a:rPr>
                        <a:t>$20,681.08</a:t>
                      </a:r>
                    </a:p>
                  </a:txBody>
                  <a:tcPr/>
                </a:tc>
                <a:tc>
                  <a:txBody>
                    <a:bodyPr/>
                    <a:lstStyle/>
                    <a:p>
                      <a:pPr algn="ctr"/>
                      <a:r>
                        <a:rPr lang="en-US" b="1" dirty="0">
                          <a:latin typeface="Amasis MT Pro Black" panose="02040A04050005020304" pitchFamily="18" charset="0"/>
                        </a:rPr>
                        <a:t>$4,146.13</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$1,034.05</a:t>
                      </a:r>
                    </a:p>
                  </a:txBody>
                  <a:tcPr/>
                </a:tc>
                <a:tc>
                  <a:txBody>
                    <a:bodyPr/>
                    <a:lstStyle/>
                    <a:p>
                      <a:pPr algn="ctr"/>
                      <a:r>
                        <a:rPr lang="en-US" b="1" dirty="0">
                          <a:latin typeface="Amasis MT Pro Black" panose="02040A04050005020304" pitchFamily="18" charset="0"/>
                        </a:rPr>
                        <a:t>$207.31</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$35.85</a:t>
                      </a:r>
                    </a:p>
                  </a:txBody>
                  <a:tcPr>
                    <a:solidFill>
                      <a:srgbClr val="F3C689">
                        <a:alpha val="98824"/>
                      </a:srgbClr>
                    </a:solidFill>
                  </a:tcPr>
                </a:tc>
                <a:extLst>
                  <a:ext uri="{0D108BD9-81ED-4DB2-BD59-A6C34878D82A}">
                    <a16:rowId xmlns:a16="http://schemas.microsoft.com/office/drawing/2014/main" val="310331016"/>
                  </a:ext>
                </a:extLst>
              </a:tr>
              <a:tr h="714482">
                <a:tc>
                  <a:txBody>
                    <a:bodyPr/>
                    <a:lstStyle/>
                    <a:p>
                      <a:r>
                        <a:rPr lang="en-US" b="1" dirty="0">
                          <a:latin typeface="Amasis MT Pro Black" panose="02040A04050005020304" pitchFamily="18" charset="0"/>
                        </a:rPr>
                        <a:t>Employee/Spouse BOTH BOE Employees</a:t>
                      </a:r>
                    </a:p>
                  </a:txBody>
                  <a:tcPr/>
                </a:tc>
                <a:tc>
                  <a:txBody>
                    <a:bodyPr/>
                    <a:lstStyle/>
                    <a:p>
                      <a:pPr algn="ctr"/>
                      <a:r>
                        <a:rPr lang="en-US" b="1" dirty="0">
                          <a:latin typeface="Amasis MT Pro Black" panose="02040A04050005020304" pitchFamily="18" charset="0"/>
                        </a:rPr>
                        <a:t>$21,723.82</a:t>
                      </a:r>
                    </a:p>
                  </a:txBody>
                  <a:tcPr/>
                </a:tc>
                <a:tc>
                  <a:txBody>
                    <a:bodyPr/>
                    <a:lstStyle/>
                    <a:p>
                      <a:pPr algn="ctr"/>
                      <a:r>
                        <a:rPr lang="en-US" b="1" dirty="0">
                          <a:latin typeface="Amasis MT Pro Black" panose="02040A04050005020304" pitchFamily="18" charset="0"/>
                        </a:rPr>
                        <a:t>$3,103.38</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$1,086.19</a:t>
                      </a:r>
                    </a:p>
                  </a:txBody>
                  <a:tcPr/>
                </a:tc>
                <a:tc>
                  <a:txBody>
                    <a:bodyPr/>
                    <a:lstStyle/>
                    <a:p>
                      <a:pPr algn="ctr"/>
                      <a:r>
                        <a:rPr lang="en-US" b="1" dirty="0">
                          <a:latin typeface="Amasis MT Pro Black" panose="02040A04050005020304" pitchFamily="18" charset="0"/>
                        </a:rPr>
                        <a:t>$155.17</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$26.83</a:t>
                      </a:r>
                    </a:p>
                  </a:txBody>
                  <a:tcPr>
                    <a:solidFill>
                      <a:srgbClr val="F3C689">
                        <a:alpha val="98824"/>
                      </a:srgbClr>
                    </a:solidFill>
                  </a:tcPr>
                </a:tc>
                <a:extLst>
                  <a:ext uri="{0D108BD9-81ED-4DB2-BD59-A6C34878D82A}">
                    <a16:rowId xmlns:a16="http://schemas.microsoft.com/office/drawing/2014/main" val="2412305925"/>
                  </a:ext>
                </a:extLst>
              </a:tr>
              <a:tr h="714482">
                <a:tc>
                  <a:txBody>
                    <a:bodyPr/>
                    <a:lstStyle/>
                    <a:p>
                      <a:r>
                        <a:rPr lang="en-US" b="1" dirty="0">
                          <a:latin typeface="Amasis MT Pro Black" panose="02040A04050005020304" pitchFamily="18" charset="0"/>
                        </a:rPr>
                        <a:t>Family</a:t>
                      </a:r>
                    </a:p>
                  </a:txBody>
                  <a:tcPr/>
                </a:tc>
                <a:tc>
                  <a:txBody>
                    <a:bodyPr/>
                    <a:lstStyle/>
                    <a:p>
                      <a:pPr algn="ctr"/>
                      <a:r>
                        <a:rPr lang="en-US" b="1" dirty="0">
                          <a:latin typeface="Amasis MT Pro Black" panose="02040A04050005020304" pitchFamily="18" charset="0"/>
                        </a:rPr>
                        <a:t>$25,205.45</a:t>
                      </a:r>
                    </a:p>
                  </a:txBody>
                  <a:tcPr/>
                </a:tc>
                <a:tc>
                  <a:txBody>
                    <a:bodyPr/>
                    <a:lstStyle/>
                    <a:p>
                      <a:pPr algn="ctr"/>
                      <a:r>
                        <a:rPr lang="en-US" b="1" dirty="0">
                          <a:latin typeface="Amasis MT Pro Black" panose="02040A04050005020304" pitchFamily="18" charset="0"/>
                        </a:rPr>
                        <a:t>$5,950.87</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$1,260.27</a:t>
                      </a:r>
                    </a:p>
                  </a:txBody>
                  <a:tcPr/>
                </a:tc>
                <a:tc>
                  <a:txBody>
                    <a:bodyPr/>
                    <a:lstStyle/>
                    <a:p>
                      <a:pPr algn="ctr"/>
                      <a:r>
                        <a:rPr lang="en-US" b="1" dirty="0">
                          <a:latin typeface="Amasis MT Pro Black" panose="02040A04050005020304" pitchFamily="18" charset="0"/>
                        </a:rPr>
                        <a:t>$297.54</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$51.06</a:t>
                      </a:r>
                    </a:p>
                  </a:txBody>
                  <a:tcPr>
                    <a:solidFill>
                      <a:srgbClr val="F3C689">
                        <a:alpha val="98824"/>
                      </a:srgbClr>
                    </a:solidFill>
                  </a:tcPr>
                </a:tc>
                <a:extLst>
                  <a:ext uri="{0D108BD9-81ED-4DB2-BD59-A6C34878D82A}">
                    <a16:rowId xmlns:a16="http://schemas.microsoft.com/office/drawing/2014/main" val="181401139"/>
                  </a:ext>
                </a:extLst>
              </a:tr>
              <a:tr h="714482">
                <a:tc>
                  <a:txBody>
                    <a:bodyPr/>
                    <a:lstStyle/>
                    <a:p>
                      <a:r>
                        <a:rPr lang="en-US" b="1" dirty="0">
                          <a:latin typeface="Amasis MT Pro Black" panose="02040A04050005020304" pitchFamily="18" charset="0"/>
                        </a:rPr>
                        <a:t>Family BOTH BOE Employees</a:t>
                      </a:r>
                    </a:p>
                  </a:txBody>
                  <a:tcPr/>
                </a:tc>
                <a:tc>
                  <a:txBody>
                    <a:bodyPr/>
                    <a:lstStyle/>
                    <a:p>
                      <a:pPr algn="ctr"/>
                      <a:r>
                        <a:rPr lang="en-US" b="1" dirty="0">
                          <a:latin typeface="Amasis MT Pro Black" panose="02040A04050005020304" pitchFamily="18" charset="0"/>
                        </a:rPr>
                        <a:t>$27,697.94</a:t>
                      </a:r>
                    </a:p>
                  </a:txBody>
                  <a:tcPr/>
                </a:tc>
                <a:tc>
                  <a:txBody>
                    <a:bodyPr/>
                    <a:lstStyle/>
                    <a:p>
                      <a:pPr algn="ctr"/>
                      <a:r>
                        <a:rPr lang="en-US" b="1" dirty="0">
                          <a:latin typeface="Amasis MT Pro Black" panose="02040A04050005020304" pitchFamily="18" charset="0"/>
                        </a:rPr>
                        <a:t>$3,458.37</a:t>
                      </a:r>
                    </a:p>
                  </a:txBody>
                  <a:tcPr>
                    <a:solidFill>
                      <a:schemeClr val="accent2">
                        <a:lumMod val="10000"/>
                        <a:lumOff val="90000"/>
                      </a:schemeClr>
                    </a:solidFill>
                  </a:tcPr>
                </a:tc>
                <a:tc>
                  <a:txBody>
                    <a:bodyPr/>
                    <a:lstStyle/>
                    <a:p>
                      <a:pPr algn="ctr"/>
                      <a:r>
                        <a:rPr lang="en-US" b="1" dirty="0">
                          <a:latin typeface="Amasis MT Pro Black" panose="02040A04050005020304" pitchFamily="18" charset="0"/>
                        </a:rPr>
                        <a:t>$1,384.90</a:t>
                      </a:r>
                    </a:p>
                  </a:txBody>
                  <a:tcPr/>
                </a:tc>
                <a:tc>
                  <a:txBody>
                    <a:bodyPr/>
                    <a:lstStyle/>
                    <a:p>
                      <a:pPr algn="ctr"/>
                      <a:r>
                        <a:rPr lang="en-US" b="1" dirty="0">
                          <a:latin typeface="Amasis MT Pro Black" panose="02040A04050005020304" pitchFamily="18" charset="0"/>
                        </a:rPr>
                        <a:t>$172.92</a:t>
                      </a:r>
                    </a:p>
                  </a:txBody>
                  <a:tcPr>
                    <a:solidFill>
                      <a:schemeClr val="accent3">
                        <a:lumMod val="40000"/>
                        <a:lumOff val="60000"/>
                      </a:schemeClr>
                    </a:solidFill>
                  </a:tcPr>
                </a:tc>
                <a:tc>
                  <a:txBody>
                    <a:bodyPr/>
                    <a:lstStyle/>
                    <a:p>
                      <a:pPr algn="ctr"/>
                      <a:r>
                        <a:rPr lang="en-US" b="1" dirty="0">
                          <a:latin typeface="Amasis MT Pro Black" panose="02040A04050005020304" pitchFamily="18" charset="0"/>
                        </a:rPr>
                        <a:t>$29.67</a:t>
                      </a:r>
                    </a:p>
                  </a:txBody>
                  <a:tcPr>
                    <a:solidFill>
                      <a:srgbClr val="F3C689">
                        <a:alpha val="98824"/>
                      </a:srgbClr>
                    </a:solidFill>
                  </a:tcPr>
                </a:tc>
                <a:extLst>
                  <a:ext uri="{0D108BD9-81ED-4DB2-BD59-A6C34878D82A}">
                    <a16:rowId xmlns:a16="http://schemas.microsoft.com/office/drawing/2014/main" val="3806165121"/>
                  </a:ext>
                </a:extLst>
              </a:tr>
            </a:tbl>
          </a:graphicData>
        </a:graphic>
      </p:graphicFrame>
    </p:spTree>
    <p:extLst>
      <p:ext uri="{BB962C8B-B14F-4D97-AF65-F5344CB8AC3E}">
        <p14:creationId xmlns:p14="http://schemas.microsoft.com/office/powerpoint/2010/main" val="102634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275725-B713-2700-DDD6-260E384751EC}"/>
              </a:ext>
            </a:extLst>
          </p:cNvPr>
          <p:cNvSpPr>
            <a:spLocks noGrp="1"/>
          </p:cNvSpPr>
          <p:nvPr>
            <p:ph type="title"/>
          </p:nvPr>
        </p:nvSpPr>
        <p:spPr/>
        <p:txBody>
          <a:bodyPr/>
          <a:lstStyle/>
          <a:p>
            <a:pPr algn="ctr"/>
            <a:r>
              <a:rPr lang="en-US" sz="3200" b="1" dirty="0">
                <a:solidFill>
                  <a:srgbClr val="C00000"/>
                </a:solidFill>
              </a:rPr>
              <a:t>Additional Information…</a:t>
            </a:r>
          </a:p>
        </p:txBody>
      </p:sp>
      <p:sp>
        <p:nvSpPr>
          <p:cNvPr id="4" name="Text Placeholder 3">
            <a:extLst>
              <a:ext uri="{FF2B5EF4-FFF2-40B4-BE49-F238E27FC236}">
                <a16:creationId xmlns:a16="http://schemas.microsoft.com/office/drawing/2014/main" id="{F18D75BC-E1B9-CDA3-00CF-89BDFB684F51}"/>
              </a:ext>
            </a:extLst>
          </p:cNvPr>
          <p:cNvSpPr>
            <a:spLocks noGrp="1"/>
          </p:cNvSpPr>
          <p:nvPr>
            <p:ph type="body" sz="quarter" idx="4294967295"/>
          </p:nvPr>
        </p:nvSpPr>
        <p:spPr>
          <a:xfrm>
            <a:off x="729673" y="2625434"/>
            <a:ext cx="2627457" cy="3489329"/>
          </a:xfrm>
        </p:spPr>
        <p:txBody>
          <a:bodyPr>
            <a:normAutofit fontScale="92500"/>
          </a:bodyPr>
          <a:lstStyle/>
          <a:p>
            <a:pPr marL="0" indent="0" algn="ctr">
              <a:buNone/>
            </a:pPr>
            <a:r>
              <a:rPr lang="en-US" sz="2600" b="1" kern="1200" dirty="0">
                <a:solidFill>
                  <a:srgbClr val="1E73AC"/>
                </a:solidFill>
                <a:effectLst/>
                <a:latin typeface="Calibri Light" panose="020F0302020204030204" pitchFamily="34" charset="0"/>
                <a:ea typeface="+mn-ea"/>
                <a:cs typeface="+mn-cs"/>
              </a:rPr>
              <a:t>UNIT 1  AND UNIT 4</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r>
              <a:rPr lang="en-US" sz="1800" b="1" dirty="0"/>
              <a:t>Kim Sloane, President</a:t>
            </a:r>
          </a:p>
          <a:p>
            <a:pPr marL="0" indent="0" algn="ctr">
              <a:buNone/>
            </a:pPr>
            <a:r>
              <a:rPr lang="en-US" sz="1800" b="1" dirty="0">
                <a:hlinkClick r:id="rId3"/>
              </a:rPr>
              <a:t>ksloane@mseanea.org</a:t>
            </a:r>
            <a:endParaRPr lang="en-US" sz="1800" b="1" dirty="0"/>
          </a:p>
          <a:p>
            <a:pPr marL="0" indent="0" algn="ctr">
              <a:buNone/>
            </a:pPr>
            <a:endParaRPr lang="en-US" sz="1800" b="1" dirty="0"/>
          </a:p>
          <a:p>
            <a:pPr marL="0" indent="0" algn="ctr">
              <a:buNone/>
            </a:pPr>
            <a:r>
              <a:rPr lang="en-US" sz="1800" b="1" dirty="0"/>
              <a:t>301-729-8280</a:t>
            </a:r>
          </a:p>
          <a:p>
            <a:pPr marL="0" indent="0" algn="ctr">
              <a:buNone/>
            </a:pPr>
            <a:endParaRPr lang="en-US" sz="1800" b="1" dirty="0"/>
          </a:p>
          <a:p>
            <a:pPr marL="0" indent="0" algn="ctr">
              <a:buNone/>
            </a:pPr>
            <a:r>
              <a:rPr lang="en-US" sz="1800" b="1" dirty="0"/>
              <a:t>Cresta Kowalski, </a:t>
            </a:r>
          </a:p>
          <a:p>
            <a:pPr marL="0" indent="0" algn="ctr">
              <a:buNone/>
            </a:pPr>
            <a:r>
              <a:rPr lang="en-US" sz="1800" b="1" dirty="0"/>
              <a:t>UniServ Director</a:t>
            </a:r>
          </a:p>
          <a:p>
            <a:pPr marL="0" indent="0" algn="ctr">
              <a:buNone/>
            </a:pPr>
            <a:r>
              <a:rPr lang="en-US" sz="1800" b="1" dirty="0">
                <a:hlinkClick r:id="rId4"/>
              </a:rPr>
              <a:t>ckowalski@mseanea.org</a:t>
            </a:r>
            <a:endParaRPr lang="en-US" sz="1800" b="1" dirty="0"/>
          </a:p>
        </p:txBody>
      </p:sp>
      <p:pic>
        <p:nvPicPr>
          <p:cNvPr id="13" name="Content Placeholder 12" descr="A black and red logo&#10;&#10;Description automatically generated">
            <a:extLst>
              <a:ext uri="{FF2B5EF4-FFF2-40B4-BE49-F238E27FC236}">
                <a16:creationId xmlns:a16="http://schemas.microsoft.com/office/drawing/2014/main" id="{B7F55D8C-BF30-DCFA-71C9-03E5F85FC532}"/>
              </a:ext>
            </a:extLst>
          </p:cNvPr>
          <p:cNvPicPr>
            <a:picLocks noGrp="1" noChangeAspect="1"/>
          </p:cNvPicPr>
          <p:nvPr>
            <p:ph sz="quarter" idx="4294967295"/>
          </p:nvPr>
        </p:nvPicPr>
        <p:blipFill>
          <a:blip r:embed="rId5"/>
          <a:stretch>
            <a:fillRect/>
          </a:stretch>
        </p:blipFill>
        <p:spPr>
          <a:xfrm>
            <a:off x="729673" y="1787067"/>
            <a:ext cx="3018241" cy="554780"/>
          </a:xfrm>
        </p:spPr>
      </p:pic>
      <p:sp>
        <p:nvSpPr>
          <p:cNvPr id="14" name="Text Placeholder 3">
            <a:extLst>
              <a:ext uri="{FF2B5EF4-FFF2-40B4-BE49-F238E27FC236}">
                <a16:creationId xmlns:a16="http://schemas.microsoft.com/office/drawing/2014/main" id="{DEDFA926-485A-2060-5732-EB0A67421CCB}"/>
              </a:ext>
            </a:extLst>
          </p:cNvPr>
          <p:cNvSpPr txBox="1">
            <a:spLocks/>
          </p:cNvSpPr>
          <p:nvPr/>
        </p:nvSpPr>
        <p:spPr>
          <a:xfrm>
            <a:off x="4539673" y="2625434"/>
            <a:ext cx="2944309" cy="34893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chemeClr val="accent2">
                    <a:lumMod val="75000"/>
                    <a:lumOff val="25000"/>
                  </a:schemeClr>
                </a:solidFill>
              </a:rPr>
              <a:t>UNIT 2  </a:t>
            </a:r>
          </a:p>
          <a:p>
            <a:pPr marL="0" indent="0" algn="ctr">
              <a:buNone/>
            </a:pPr>
            <a:r>
              <a:rPr lang="en-US" sz="1800" b="1" dirty="0"/>
              <a:t>Tonya Detrick-Grove, President</a:t>
            </a:r>
          </a:p>
          <a:p>
            <a:pPr marL="0" indent="0" algn="ctr">
              <a:buNone/>
            </a:pPr>
            <a:r>
              <a:rPr lang="en-US" sz="1800" b="1" dirty="0">
                <a:hlinkClick r:id="rId6"/>
              </a:rPr>
              <a:t>tdetrick-grove@mseanea.org</a:t>
            </a:r>
            <a:endParaRPr lang="en-US" sz="1800" b="1" dirty="0"/>
          </a:p>
          <a:p>
            <a:pPr marL="0" indent="0" algn="ctr">
              <a:buNone/>
            </a:pPr>
            <a:endParaRPr lang="en-US" sz="1800" b="1" dirty="0"/>
          </a:p>
          <a:p>
            <a:pPr marL="0" indent="0" algn="ctr">
              <a:buNone/>
            </a:pPr>
            <a:r>
              <a:rPr lang="en-US" sz="1800" b="1" dirty="0"/>
              <a:t>Dan Besseck, UniServ Director</a:t>
            </a:r>
          </a:p>
          <a:p>
            <a:pPr marL="0" indent="0" algn="ctr">
              <a:buNone/>
            </a:pPr>
            <a:r>
              <a:rPr lang="en-US" sz="1800" b="1" dirty="0">
                <a:hlinkClick r:id="rId7"/>
              </a:rPr>
              <a:t>dbesseck@mseanea.org</a:t>
            </a:r>
            <a:r>
              <a:rPr lang="en-US" sz="1800" b="1" dirty="0"/>
              <a:t> </a:t>
            </a:r>
          </a:p>
        </p:txBody>
      </p:sp>
      <p:sp>
        <p:nvSpPr>
          <p:cNvPr id="2" name="Text Placeholder 3">
            <a:extLst>
              <a:ext uri="{FF2B5EF4-FFF2-40B4-BE49-F238E27FC236}">
                <a16:creationId xmlns:a16="http://schemas.microsoft.com/office/drawing/2014/main" id="{866AE1E2-1A36-2C3D-4C6D-04F1B5B42B07}"/>
              </a:ext>
            </a:extLst>
          </p:cNvPr>
          <p:cNvSpPr txBox="1">
            <a:spLocks/>
          </p:cNvSpPr>
          <p:nvPr/>
        </p:nvSpPr>
        <p:spPr>
          <a:xfrm>
            <a:off x="8675270" y="2659638"/>
            <a:ext cx="2378075" cy="34209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chemeClr val="accent2">
                    <a:lumMod val="75000"/>
                    <a:lumOff val="25000"/>
                  </a:schemeClr>
                </a:solidFill>
              </a:rPr>
              <a:t>UNIT 3  </a:t>
            </a:r>
          </a:p>
          <a:p>
            <a:pPr marL="0" indent="0" algn="ctr">
              <a:buNone/>
            </a:pPr>
            <a:r>
              <a:rPr lang="en-US" sz="1800" b="1" dirty="0"/>
              <a:t>Carroll Braun</a:t>
            </a:r>
          </a:p>
          <a:p>
            <a:pPr marL="0" indent="0" algn="ctr">
              <a:buNone/>
            </a:pPr>
            <a:r>
              <a:rPr lang="en-US" sz="1800" b="1" dirty="0">
                <a:hlinkClick r:id="rId8"/>
              </a:rPr>
              <a:t>cbraun@afscmemd.org</a:t>
            </a:r>
            <a:r>
              <a:rPr lang="en-US" sz="1800" b="1" dirty="0"/>
              <a:t> </a:t>
            </a:r>
          </a:p>
        </p:txBody>
      </p:sp>
      <p:pic>
        <p:nvPicPr>
          <p:cNvPr id="7" name="Picture 6">
            <a:extLst>
              <a:ext uri="{FF2B5EF4-FFF2-40B4-BE49-F238E27FC236}">
                <a16:creationId xmlns:a16="http://schemas.microsoft.com/office/drawing/2014/main" id="{A06250A3-8B6C-31A0-1EEA-C4E29C9A609A}"/>
              </a:ext>
            </a:extLst>
          </p:cNvPr>
          <p:cNvPicPr>
            <a:picLocks noChangeAspect="1"/>
          </p:cNvPicPr>
          <p:nvPr/>
        </p:nvPicPr>
        <p:blipFill>
          <a:blip r:embed="rId9"/>
          <a:stretch>
            <a:fillRect/>
          </a:stretch>
        </p:blipFill>
        <p:spPr>
          <a:xfrm>
            <a:off x="4539672" y="1706227"/>
            <a:ext cx="2944309" cy="635620"/>
          </a:xfrm>
          <a:prstGeom prst="rect">
            <a:avLst/>
          </a:prstGeom>
        </p:spPr>
      </p:pic>
      <p:pic>
        <p:nvPicPr>
          <p:cNvPr id="8" name="Picture 7">
            <a:extLst>
              <a:ext uri="{FF2B5EF4-FFF2-40B4-BE49-F238E27FC236}">
                <a16:creationId xmlns:a16="http://schemas.microsoft.com/office/drawing/2014/main" id="{DFE983F3-A760-53E2-04A4-5B9A4FD9BD6A}"/>
              </a:ext>
            </a:extLst>
          </p:cNvPr>
          <p:cNvPicPr>
            <a:picLocks noChangeAspect="1"/>
          </p:cNvPicPr>
          <p:nvPr/>
        </p:nvPicPr>
        <p:blipFill>
          <a:blip r:embed="rId10"/>
          <a:srcRect/>
          <a:stretch/>
        </p:blipFill>
        <p:spPr>
          <a:xfrm>
            <a:off x="9011478" y="1422647"/>
            <a:ext cx="1573584" cy="1132981"/>
          </a:xfrm>
          <a:prstGeom prst="rect">
            <a:avLst/>
          </a:prstGeom>
        </p:spPr>
      </p:pic>
    </p:spTree>
    <p:extLst>
      <p:ext uri="{BB962C8B-B14F-4D97-AF65-F5344CB8AC3E}">
        <p14:creationId xmlns:p14="http://schemas.microsoft.com/office/powerpoint/2010/main" val="4210284781"/>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475556_win32_updated.potx" id="{A4A0EA2A-97B2-410A-8D7A-6FADB82D2E12}" vid="{BA420F86-D112-4462-A780-945ECA68E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831</TotalTime>
  <Words>617</Words>
  <Application>Microsoft Office PowerPoint</Application>
  <PresentationFormat>Widescreen</PresentationFormat>
  <Paragraphs>117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Amasis MT Pro Black</vt:lpstr>
      <vt:lpstr>Aptos</vt:lpstr>
      <vt:lpstr>Arial</vt:lpstr>
      <vt:lpstr>Calibri</vt:lpstr>
      <vt:lpstr>Calibri Light</vt:lpstr>
      <vt:lpstr>Corbel</vt:lpstr>
      <vt:lpstr>Office Theme</vt:lpstr>
      <vt:lpstr>Joint Health Insurance Meetings for Union Members employed by  ACPS </vt:lpstr>
      <vt:lpstr>Employee Unions of the ACPS</vt:lpstr>
      <vt:lpstr>The Facts of the Matter…</vt:lpstr>
      <vt:lpstr>PowerPoint Presentation</vt:lpstr>
      <vt:lpstr>The Collaboration of Unions</vt:lpstr>
      <vt:lpstr>The Bottom Line</vt:lpstr>
      <vt:lpstr>Additional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Meetings for ACEA Members</dc:title>
  <dc:creator>Sloane, Kimberly [MD]</dc:creator>
  <cp:lastModifiedBy>Sloane, Kimberly [MD]</cp:lastModifiedBy>
  <cp:revision>131</cp:revision>
  <cp:lastPrinted>2024-04-24T15:49:12Z</cp:lastPrinted>
  <dcterms:created xsi:type="dcterms:W3CDTF">2024-02-16T19:52:27Z</dcterms:created>
  <dcterms:modified xsi:type="dcterms:W3CDTF">2024-08-23T18:43:23Z</dcterms:modified>
</cp:coreProperties>
</file>